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50"/>
  </p:notesMasterIdLst>
  <p:sldIdLst>
    <p:sldId id="256" r:id="rId5"/>
    <p:sldId id="261" r:id="rId6"/>
    <p:sldId id="259" r:id="rId7"/>
    <p:sldId id="257" r:id="rId8"/>
    <p:sldId id="263" r:id="rId9"/>
    <p:sldId id="262" r:id="rId10"/>
    <p:sldId id="264" r:id="rId11"/>
    <p:sldId id="265" r:id="rId12"/>
    <p:sldId id="266" r:id="rId13"/>
    <p:sldId id="267" r:id="rId14"/>
    <p:sldId id="269" r:id="rId15"/>
    <p:sldId id="271" r:id="rId16"/>
    <p:sldId id="270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6" r:id="rId30"/>
    <p:sldId id="289" r:id="rId31"/>
    <p:sldId id="287" r:id="rId32"/>
    <p:sldId id="288" r:id="rId33"/>
    <p:sldId id="291" r:id="rId34"/>
    <p:sldId id="290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08" r:id="rId48"/>
    <p:sldId id="307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933C"/>
    <a:srgbClr val="0039A6"/>
    <a:srgbClr val="8081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75" d="100"/>
          <a:sy n="75" d="100"/>
        </p:scale>
        <p:origin x="195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2/27/2020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Phase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6552" y="960901"/>
            <a:ext cx="6531475" cy="1597730"/>
          </a:xfrm>
          <a:effectLst/>
        </p:spPr>
        <p:txBody>
          <a:bodyPr anchor="ctr">
            <a:normAutofit/>
          </a:bodyPr>
          <a:lstStyle/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Autonomous Subway Inspection Vehicle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4B3269-6D86-4CBB-8659-36E6FA04A508}"/>
              </a:ext>
            </a:extLst>
          </p:cNvPr>
          <p:cNvSpPr/>
          <p:nvPr/>
        </p:nvSpPr>
        <p:spPr>
          <a:xfrm>
            <a:off x="3285309" y="3063239"/>
            <a:ext cx="731520" cy="731520"/>
          </a:xfrm>
          <a:prstGeom prst="ellipse">
            <a:avLst/>
          </a:prstGeom>
          <a:solidFill>
            <a:srgbClr val="00933C"/>
          </a:solidFill>
          <a:ln>
            <a:solidFill>
              <a:srgbClr val="009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4</a:t>
            </a:r>
            <a:endParaRPr lang="en-US" sz="3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CFD8FF-7E2F-469F-8537-3B22CACD032C}"/>
              </a:ext>
            </a:extLst>
          </p:cNvPr>
          <p:cNvCxnSpPr>
            <a:cxnSpLocks/>
          </p:cNvCxnSpPr>
          <p:nvPr/>
        </p:nvCxnSpPr>
        <p:spPr>
          <a:xfrm>
            <a:off x="3959679" y="746224"/>
            <a:ext cx="83841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657482-AB1A-49EE-9099-62BF476C7D6E}"/>
              </a:ext>
            </a:extLst>
          </p:cNvPr>
          <p:cNvSpPr txBox="1"/>
          <p:nvPr/>
        </p:nvSpPr>
        <p:spPr>
          <a:xfrm>
            <a:off x="5640442" y="3198166"/>
            <a:ext cx="242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Senior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D412C-CD87-4BCF-8083-86E148FF178C}"/>
              </a:ext>
            </a:extLst>
          </p:cNvPr>
          <p:cNvSpPr txBox="1"/>
          <p:nvPr/>
        </p:nvSpPr>
        <p:spPr>
          <a:xfrm>
            <a:off x="5640442" y="3794759"/>
            <a:ext cx="6322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Omar Aziz, Noah Bolzoni, Brandon Castro, </a:t>
            </a:r>
          </a:p>
          <a:p>
            <a:r>
              <a:rPr lang="en-US" sz="2000" b="1" dirty="0"/>
              <a:t>Anthony Lucero, Sean Maggio, Marcin Wisniowski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4AA93-C4FC-43F1-B081-89DE02A6CFF0}"/>
              </a:ext>
            </a:extLst>
          </p:cNvPr>
          <p:cNvSpPr txBox="1"/>
          <p:nvPr/>
        </p:nvSpPr>
        <p:spPr>
          <a:xfrm>
            <a:off x="5640442" y="4652961"/>
            <a:ext cx="487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Advised By Professor Connington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549DB3-4D7F-4155-A318-C071A5AF267C}"/>
              </a:ext>
            </a:extLst>
          </p:cNvPr>
          <p:cNvSpPr txBox="1"/>
          <p:nvPr/>
        </p:nvSpPr>
        <p:spPr>
          <a:xfrm>
            <a:off x="5640442" y="5203387"/>
            <a:ext cx="487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February 27</a:t>
            </a:r>
            <a:r>
              <a:rPr lang="en-US" sz="2000" b="1" baseline="30000" dirty="0"/>
              <a:t>th</a:t>
            </a:r>
            <a:r>
              <a:rPr lang="en-US" sz="2000" b="1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Revised Motor 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819149" y="4604430"/>
            <a:ext cx="4924425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Acceleration from rest requires:</a:t>
            </a:r>
          </a:p>
          <a:p>
            <a:pPr lvl="1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High </a:t>
            </a:r>
            <a:r>
              <a:rPr lang="en-US" sz="2400" b="1" dirty="0">
                <a:solidFill>
                  <a:schemeClr val="accent6"/>
                </a:solidFill>
              </a:rPr>
              <a:t>Torque</a:t>
            </a:r>
          </a:p>
          <a:p>
            <a:pPr lvl="1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High </a:t>
            </a:r>
            <a:r>
              <a:rPr lang="en-US" sz="2400" b="1" dirty="0">
                <a:solidFill>
                  <a:schemeClr val="accent6"/>
                </a:solidFill>
              </a:rPr>
              <a:t>Current Draw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2BB11-AE4A-4227-9EE1-2E1DEFE5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880527"/>
            <a:ext cx="4924425" cy="2575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153E4-E101-4A52-9C0E-A437A0F7A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499" y="1789727"/>
            <a:ext cx="3057525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D8CA3-002C-4597-8EDE-82AB8272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2" y="2484827"/>
            <a:ext cx="5572125" cy="1952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91C37-F565-4A6E-83D4-5283F54F2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04429"/>
            <a:ext cx="5572125" cy="15716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9075BFD-7A44-4E79-B8E1-B49C3C888A23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8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6516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Revised Motor 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683491" y="1880527"/>
            <a:ext cx="10020861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Target values were selected for normal operation and a “reduced” value for use when subject to a considerable gradient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E7BFA8-9552-477D-A9E5-AD29E5AFE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572703"/>
              </p:ext>
            </p:extLst>
          </p:nvPr>
        </p:nvGraphicFramePr>
        <p:xfrm>
          <a:off x="1333849" y="3350373"/>
          <a:ext cx="9370503" cy="2973523"/>
        </p:xfrm>
        <a:graphic>
          <a:graphicData uri="http://schemas.openxmlformats.org/drawingml/2006/table">
            <a:tbl>
              <a:tblPr/>
              <a:tblGrid>
                <a:gridCol w="3123501">
                  <a:extLst>
                    <a:ext uri="{9D8B030D-6E8A-4147-A177-3AD203B41FA5}">
                      <a16:colId xmlns:a16="http://schemas.microsoft.com/office/drawing/2014/main" val="1475928336"/>
                    </a:ext>
                  </a:extLst>
                </a:gridCol>
                <a:gridCol w="3123501">
                  <a:extLst>
                    <a:ext uri="{9D8B030D-6E8A-4147-A177-3AD203B41FA5}">
                      <a16:colId xmlns:a16="http://schemas.microsoft.com/office/drawing/2014/main" val="2570338250"/>
                    </a:ext>
                  </a:extLst>
                </a:gridCol>
                <a:gridCol w="3123501">
                  <a:extLst>
                    <a:ext uri="{9D8B030D-6E8A-4147-A177-3AD203B41FA5}">
                      <a16:colId xmlns:a16="http://schemas.microsoft.com/office/drawing/2014/main" val="609744562"/>
                    </a:ext>
                  </a:extLst>
                </a:gridCol>
              </a:tblGrid>
              <a:tr h="46726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Target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Alpha Prototype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Beta Prototype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988645"/>
                  </a:ext>
                </a:extLst>
              </a:tr>
              <a:tr h="45236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Normal Operating Velocity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 mph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 mph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585036"/>
                  </a:ext>
                </a:extLst>
              </a:tr>
              <a:tr h="513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Normal Acceleration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 m/s</a:t>
                      </a:r>
                      <a:r>
                        <a:rPr lang="en-US" sz="1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 m/s</a:t>
                      </a:r>
                      <a:r>
                        <a:rPr lang="en-US" sz="1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94722"/>
                  </a:ext>
                </a:extLst>
              </a:tr>
              <a:tr h="513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Reduced Velocity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2.5 mph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 mph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214126"/>
                  </a:ext>
                </a:extLst>
              </a:tr>
              <a:tr h="513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Reduced Acceleration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0.0667 m/s</a:t>
                      </a:r>
                      <a:r>
                        <a:rPr lang="en-US" sz="1800" b="0" i="0" u="none" strike="noStrike" baseline="30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0.0667 m/s</a:t>
                      </a:r>
                      <a:r>
                        <a:rPr lang="en-US" sz="1800" b="0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6940472"/>
                  </a:ext>
                </a:extLst>
              </a:tr>
              <a:tr h="5134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Gradient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 mm/m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 mm/m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496807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A7779105-7B47-4591-9844-8E2F0D269EC1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9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0727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Revised Motor 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1907486" y="4544509"/>
            <a:ext cx="32404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/>
              <a:t>Alpha</a:t>
            </a:r>
            <a:endParaRPr lang="en-US" sz="2800" b="1" u="sng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/>
              <a:t>1x 400-Watt motor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/>
              <a:t>Powering single axle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/>
              <a:t>Rated at ~1 Nm torque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/>
              <a:t>Max 22A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CDA2899-3DF3-4A18-896B-0F64D8346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10000" r="90000">
                        <a14:foregroundMark x1="57400" y1="43561" x2="50867" y2="45985"/>
                        <a14:foregroundMark x1="67800" y1="13485" x2="74867" y2="9167"/>
                        <a14:foregroundMark x1="44333" y1="89318" x2="47867" y2="89621"/>
                        <a14:foregroundMark x1="48467" y1="54697" x2="55467" y2="37197"/>
                        <a14:foregroundMark x1="55467" y1="37197" x2="50600" y2="51591"/>
                        <a14:foregroundMark x1="63667" y1="41667" x2="56867" y2="40455"/>
                        <a14:foregroundMark x1="62600" y1="44773" x2="75667" y2="45076"/>
                        <a14:foregroundMark x1="68333" y1="14470" x2="72133" y2="9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81" y="2020296"/>
            <a:ext cx="2826138" cy="248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2924A49-8199-4AD4-AAD7-C004E07EA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91007" l="10000" r="90000">
                        <a14:foregroundMark x1="55875" y1="88036" x2="61000" y2="89851"/>
                        <a14:foregroundMark x1="61000" y1="89851" x2="61375" y2="90429"/>
                        <a14:foregroundMark x1="58813" y1="92987" x2="53625" y2="91007"/>
                        <a14:foregroundMark x1="53625" y1="91007" x2="53188" y2="91007"/>
                        <a14:foregroundMark x1="64313" y1="52228" x2="69688" y2="51155"/>
                        <a14:foregroundMark x1="69688" y1="51155" x2="72250" y2="44637"/>
                        <a14:foregroundMark x1="72250" y1="44637" x2="66438" y2="47690"/>
                        <a14:foregroundMark x1="66438" y1="47690" x2="66000" y2="48597"/>
                        <a14:foregroundMark x1="68938" y1="11634" x2="63938" y2="11139"/>
                        <a14:foregroundMark x1="76938" y1="65099" x2="72313" y2="69472"/>
                        <a14:foregroundMark x1="72313" y1="69472" x2="61687" y2="68977"/>
                        <a14:foregroundMark x1="61687" y1="68977" x2="59688" y2="67739"/>
                        <a14:foregroundMark x1="76303" y1="66209" x2="77313" y2="64686"/>
                        <a14:foregroundMark x1="74688" y1="68647" x2="75768" y2="67018"/>
                        <a14:foregroundMark x1="60625" y1="67904" x2="57188" y2="67409"/>
                        <a14:foregroundMark x1="75250" y1="67409" x2="77125" y2="64934"/>
                        <a14:foregroundMark x1="76938" y1="65347" x2="75500" y2="67162"/>
                        <a14:foregroundMark x1="76438" y1="66419" x2="77000" y2="65677"/>
                        <a14:foregroundMark x1="50250" y1="86469" x2="52000" y2="87211"/>
                        <a14:foregroundMark x1="60313" y1="17409" x2="59750" y2="17739"/>
                        <a14:foregroundMark x1="59562" y1="17574" x2="58813" y2="18317"/>
                        <a14:foregroundMark x1="60125" y1="17244" x2="59562" y2="17739"/>
                        <a14:foregroundMark x1="78313" y1="25330" x2="78500" y2="23020"/>
                        <a14:foregroundMark x1="78563" y1="24340" x2="78313" y2="23267"/>
                        <a14:foregroundMark x1="54688" y1="24340" x2="54750" y2="22607"/>
                        <a14:foregroundMark x1="78563" y1="25578" x2="78875" y2="22277"/>
                        <a14:foregroundMark x1="54688" y1="25165" x2="54563" y2="22030"/>
                        <a14:backgroundMark x1="30750" y1="72772" x2="35750" y2="70132"/>
                        <a14:backgroundMark x1="35750" y1="70132" x2="62000" y2="74092"/>
                        <a14:backgroundMark x1="62000" y1="74092" x2="66000" y2="73762"/>
                        <a14:backgroundMark x1="66250" y1="72937" x2="57063" y2="69389"/>
                        <a14:backgroundMark x1="77375" y1="68152" x2="73938" y2="70957"/>
                        <a14:backgroundMark x1="48250" y1="87129" x2="48250" y2="87129"/>
                        <a14:backgroundMark x1="48375" y1="87459" x2="48375" y2="874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789" y="1962930"/>
            <a:ext cx="3217182" cy="243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EC562C-AA97-4C82-9017-93F3F38A5563}"/>
              </a:ext>
            </a:extLst>
          </p:cNvPr>
          <p:cNvSpPr/>
          <p:nvPr/>
        </p:nvSpPr>
        <p:spPr>
          <a:xfrm>
            <a:off x="7044059" y="4482335"/>
            <a:ext cx="324045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/>
              <a:t>Beta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/>
              <a:t>2x 150 Watt Motors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/>
              <a:t>Powering two independent axles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/>
              <a:t>Rated at 0.52 Nm torque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dirty="0"/>
              <a:t>Max 9.6A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509715-572E-4AD9-87A3-411D7338FB07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2277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Revised Motor 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3584623" y="5473005"/>
            <a:ext cx="50991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Calculations based on similar mechanical characteristics for both prototypes</a:t>
            </a:r>
            <a:endParaRPr lang="en-US" sz="2400" b="1" dirty="0"/>
          </a:p>
          <a:p>
            <a:br>
              <a:rPr lang="en-US" sz="2400" b="1" dirty="0"/>
            </a:br>
            <a:endParaRPr lang="en-US" sz="24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E7BFA8-9552-477D-A9E5-AD29E5AFE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977840"/>
              </p:ext>
            </p:extLst>
          </p:nvPr>
        </p:nvGraphicFramePr>
        <p:xfrm>
          <a:off x="2316760" y="2670980"/>
          <a:ext cx="7558480" cy="2504532"/>
        </p:xfrm>
        <a:graphic>
          <a:graphicData uri="http://schemas.openxmlformats.org/drawingml/2006/table">
            <a:tbl>
              <a:tblPr/>
              <a:tblGrid>
                <a:gridCol w="4797104">
                  <a:extLst>
                    <a:ext uri="{9D8B030D-6E8A-4147-A177-3AD203B41FA5}">
                      <a16:colId xmlns:a16="http://schemas.microsoft.com/office/drawing/2014/main" val="1475928336"/>
                    </a:ext>
                  </a:extLst>
                </a:gridCol>
                <a:gridCol w="1392573">
                  <a:extLst>
                    <a:ext uri="{9D8B030D-6E8A-4147-A177-3AD203B41FA5}">
                      <a16:colId xmlns:a16="http://schemas.microsoft.com/office/drawing/2014/main" val="2570338250"/>
                    </a:ext>
                  </a:extLst>
                </a:gridCol>
                <a:gridCol w="1368803">
                  <a:extLst>
                    <a:ext uri="{9D8B030D-6E8A-4147-A177-3AD203B41FA5}">
                      <a16:colId xmlns:a16="http://schemas.microsoft.com/office/drawing/2014/main" val="609744562"/>
                    </a:ext>
                  </a:extLst>
                </a:gridCol>
              </a:tblGrid>
              <a:tr h="65225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Calculated Value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Alpha Prototype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Beta Prototype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988645"/>
                  </a:ext>
                </a:extLst>
              </a:tr>
              <a:tr h="4137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Starting Torque Uphill 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1.039 Nm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0.5196 Nm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585036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Starting Torque on Level Track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0.8082 Nm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0.4041 Nm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94722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Torque Uphill at Constant Speed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0.8300 Nm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0.4690 Nm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214126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Torque on Level Track at Constant Speed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0.2161 Nm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0.3239 Nm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694047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5F5DC56C-E760-4DEF-9700-DE9ACEDE2359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3717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Revised Motor Analysis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2316760" y="5465445"/>
            <a:ext cx="3210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Current derived from motor torque voltage constant</a:t>
            </a:r>
            <a:endParaRPr lang="en-US" sz="24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E7BFA8-9552-477D-A9E5-AD29E5AFE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727000"/>
              </p:ext>
            </p:extLst>
          </p:nvPr>
        </p:nvGraphicFramePr>
        <p:xfrm>
          <a:off x="2316760" y="2670980"/>
          <a:ext cx="7558480" cy="2504532"/>
        </p:xfrm>
        <a:graphic>
          <a:graphicData uri="http://schemas.openxmlformats.org/drawingml/2006/table">
            <a:tbl>
              <a:tblPr/>
              <a:tblGrid>
                <a:gridCol w="4797104">
                  <a:extLst>
                    <a:ext uri="{9D8B030D-6E8A-4147-A177-3AD203B41FA5}">
                      <a16:colId xmlns:a16="http://schemas.microsoft.com/office/drawing/2014/main" val="1475928336"/>
                    </a:ext>
                  </a:extLst>
                </a:gridCol>
                <a:gridCol w="1392573">
                  <a:extLst>
                    <a:ext uri="{9D8B030D-6E8A-4147-A177-3AD203B41FA5}">
                      <a16:colId xmlns:a16="http://schemas.microsoft.com/office/drawing/2014/main" val="2570338250"/>
                    </a:ext>
                  </a:extLst>
                </a:gridCol>
                <a:gridCol w="1368803">
                  <a:extLst>
                    <a:ext uri="{9D8B030D-6E8A-4147-A177-3AD203B41FA5}">
                      <a16:colId xmlns:a16="http://schemas.microsoft.com/office/drawing/2014/main" val="609744562"/>
                    </a:ext>
                  </a:extLst>
                </a:gridCol>
              </a:tblGrid>
              <a:tr h="65225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Calculated Value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Alpha Prototype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Beta Prototype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988645"/>
                  </a:ext>
                </a:extLst>
              </a:tr>
              <a:tr h="4137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Starting Current Uphill 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13.79 A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8.734 A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585036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Starting Current on Level Track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11.17 A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6.971 A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94722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Current at Constant Speed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11.42 A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7.962 A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214126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Current on Level Track at Constant Speed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4.451 A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5.746 A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694047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E10F286-0260-4121-8D8E-E272AB44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311" y="5175390"/>
            <a:ext cx="2733675" cy="79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2406B-0C55-409C-9174-66B499B5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11" y="5965965"/>
            <a:ext cx="2867025" cy="7524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7891790-B4EB-4250-9CC3-A12B8C0D9A69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6553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Measurement and Control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0" y="1880527"/>
            <a:ext cx="105829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Outputs and functions: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Data collection at fixed intervals (odometer)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SD card write of measurements w/ time &amp; location to CSV(Excel)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Evasion mechanism with detection, retraction, extension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User inputs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Speed and direction control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Variable throttle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Data collection on/off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Evasion trigger (testing)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Wireless Arduino - Arduino communication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May first operate using extended wire connections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419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Additional Functionality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0" y="1880527"/>
            <a:ext cx="105829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Long range proximity sensors on front and rear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Stop if object detected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Movement away from approaching object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Evasion triggered by forward and rear proximity sensors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Three data collection modes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Time interval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Distance interval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Instantaneous measurement (manual)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3D mapping of rails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Calculate rails as series of coordinates using IMU and gauge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MATLAB display, onboard or using saved coordinates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06D1D8-F2E4-473E-8331-DCDBEAEB4F1C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14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6187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Hardware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EE8A26A-EF8A-4A94-9073-E066F2CD0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76359" l="17026" r="95683">
                        <a14:foregroundMark x1="20384" y1="38587" x2="42686" y2="22011"/>
                        <a14:foregroundMark x1="42686" y1="22011" x2="48681" y2="10054"/>
                        <a14:foregroundMark x1="48681" y1="10054" x2="47482" y2="6793"/>
                        <a14:foregroundMark x1="19424" y1="33696" x2="29976" y2="41033"/>
                        <a14:foregroundMark x1="29976" y1="41033" x2="40767" y2="56793"/>
                        <a14:foregroundMark x1="40767" y1="56793" x2="63070" y2="74728"/>
                        <a14:foregroundMark x1="62110" y1="76902" x2="60432" y2="76630"/>
                        <a14:foregroundMark x1="90647" y1="49728" x2="92326" y2="46467"/>
                        <a14:foregroundMark x1="94484" y1="48370" x2="95923" y2="46467"/>
                        <a14:foregroundMark x1="20863" y1="40761" x2="17026" y2="34239"/>
                        <a14:backgroundMark x1="95923" y1="45652" x2="95923" y2="46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28" b="19386"/>
          <a:stretch/>
        </p:blipFill>
        <p:spPr bwMode="auto">
          <a:xfrm>
            <a:off x="1253819" y="1587357"/>
            <a:ext cx="2542062" cy="20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0906B8C-CDA3-4402-9838-E414ED67D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87" b="76620" l="11028" r="93484">
                        <a14:foregroundMark x1="45113" y1="11549" x2="14286" y2="34085"/>
                        <a14:foregroundMark x1="23058" y1="30141" x2="26817" y2="40845"/>
                        <a14:foregroundMark x1="62155" y1="69296" x2="91228" y2="48732"/>
                        <a14:foregroundMark x1="92982" y1="49859" x2="93734" y2="49577"/>
                        <a14:foregroundMark x1="70927" y1="53239" x2="64912" y2="54648"/>
                        <a14:foregroundMark x1="63659" y1="76620" x2="63659" y2="76901"/>
                        <a14:foregroundMark x1="64160" y1="77183" x2="64160" y2="77183"/>
                        <a14:foregroundMark x1="11028" y1="33521" x2="11028" y2="33521"/>
                        <a14:foregroundMark x1="43358" y1="8451" x2="43358" y2="7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45" t="4205" b="19175"/>
          <a:stretch/>
        </p:blipFill>
        <p:spPr bwMode="auto">
          <a:xfrm>
            <a:off x="4737831" y="1587357"/>
            <a:ext cx="2716339" cy="20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FEDA5233-FDB2-4EF9-8CDF-215AEC29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30" b="89950" l="6780" r="89831">
                        <a14:foregroundMark x1="14407" y1="7789" x2="6780" y2="32663"/>
                        <a14:foregroundMark x1="6780" y1="32663" x2="9110" y2="71859"/>
                        <a14:foregroundMark x1="79153" y1="70924" x2="80508" y2="70603"/>
                        <a14:foregroundMark x1="69915" y1="73116" x2="76186" y2="71628"/>
                        <a14:foregroundMark x1="75565" y1="70869" x2="71186" y2="71106"/>
                        <a14:foregroundMark x1="80508" y1="70603" x2="78934" y2="70688"/>
                        <a14:foregroundMark x1="79873" y1="59548" x2="79449" y2="32412"/>
                        <a14:foregroundMark x1="79449" y1="32412" x2="73729" y2="16080"/>
                        <a14:foregroundMark x1="63771" y1="6030" x2="54873" y2="7789"/>
                        <a14:backgroundMark x1="77542" y1="70854" x2="76271" y2="69598"/>
                        <a14:backgroundMark x1="77966" y1="70603" x2="75636" y2="70603"/>
                        <a14:backgroundMark x1="78390" y1="70101" x2="76483" y2="71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481" y="1587357"/>
            <a:ext cx="3001206" cy="253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506FA3ED-A136-4BCA-8C1C-23633F7CD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20" b="91280" l="8973" r="89727">
                        <a14:foregroundMark x1="15215" y1="54731" x2="14304" y2="47866"/>
                        <a14:foregroundMark x1="14954" y1="40445" x2="14304" y2="37291"/>
                        <a14:foregroundMark x1="10663" y1="51763" x2="8973" y2="49907"/>
                        <a14:foregroundMark x1="14824" y1="35807" x2="15865" y2="35250"/>
                        <a14:foregroundMark x1="24837" y1="30056" x2="27048" y2="28386"/>
                        <a14:foregroundMark x1="66970" y1="13358" x2="61378" y2="7607"/>
                        <a14:foregroundMark x1="61378" y1="7607" x2="55657" y2="13173"/>
                        <a14:foregroundMark x1="55657" y1="13173" x2="61638" y2="8720"/>
                        <a14:foregroundMark x1="61638" y1="8720" x2="62809" y2="13544"/>
                        <a14:foregroundMark x1="53056" y1="12245" x2="54226" y2="10761"/>
                        <a14:foregroundMark x1="83485" y1="49536" x2="88557" y2="43043"/>
                        <a14:foregroundMark x1="88557" y1="43043" x2="84655" y2="34879"/>
                        <a14:foregroundMark x1="84655" y1="34879" x2="83615" y2="33766"/>
                        <a14:foregroundMark x1="86996" y1="35436" x2="88947" y2="44712"/>
                        <a14:foregroundMark x1="88947" y1="44712" x2="87256" y2="47495"/>
                        <a14:foregroundMark x1="26138" y1="68646" x2="30039" y2="76994"/>
                        <a14:foregroundMark x1="30039" y1="76994" x2="41612" y2="88683"/>
                        <a14:foregroundMark x1="41612" y1="88683" x2="88427" y2="57143"/>
                        <a14:foregroundMark x1="86996" y1="60482" x2="89727" y2="59184"/>
                        <a14:foregroundMark x1="35761" y1="87755" x2="41873" y2="91280"/>
                        <a14:foregroundMark x1="41873" y1="91280" x2="54226" y2="82189"/>
                        <a14:foregroundMark x1="54226" y1="82189" x2="54226" y2="82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1" t="3798" r="6669" b="2736"/>
          <a:stretch/>
        </p:blipFill>
        <p:spPr bwMode="auto">
          <a:xfrm>
            <a:off x="2306973" y="4134813"/>
            <a:ext cx="2768366" cy="209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437B1D5E-718C-43D3-96C7-7D0B66D73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5504" b="84109" l="10776" r="93750">
                        <a14:foregroundMark x1="15302" y1="33721" x2="19612" y2="51938"/>
                        <a14:foregroundMark x1="19612" y1="51938" x2="20474" y2="72093"/>
                        <a14:foregroundMark x1="20474" y1="72093" x2="35345" y2="77132"/>
                        <a14:foregroundMark x1="36207" y1="73256" x2="30819" y2="74806"/>
                        <a14:foregroundMark x1="29526" y1="17829" x2="39224" y2="15891"/>
                        <a14:foregroundMark x1="85345" y1="20543" x2="90086" y2="41473"/>
                        <a14:foregroundMark x1="90086" y1="41473" x2="87931" y2="64341"/>
                        <a14:foregroundMark x1="92026" y1="73256" x2="92888" y2="55426"/>
                        <a14:foregroundMark x1="90733" y1="82171" x2="81250" y2="82558"/>
                        <a14:foregroundMark x1="91595" y1="79845" x2="92241" y2="73256"/>
                        <a14:foregroundMark x1="93750" y1="71705" x2="92672" y2="80620"/>
                        <a14:foregroundMark x1="92888" y1="74031" x2="93319" y2="78682"/>
                        <a14:foregroundMark x1="93534" y1="81395" x2="93534" y2="72093"/>
                        <a14:foregroundMark x1="15517" y1="29457" x2="13793" y2="34884"/>
                        <a14:foregroundMark x1="13578" y1="31395" x2="10776" y2="36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5" t="9120" r="4192" b="7511"/>
          <a:stretch/>
        </p:blipFill>
        <p:spPr bwMode="auto">
          <a:xfrm>
            <a:off x="6870582" y="4235464"/>
            <a:ext cx="3875715" cy="204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DA9776-FC61-4C96-B79B-C1D3B77FF395}"/>
              </a:ext>
            </a:extLst>
          </p:cNvPr>
          <p:cNvSpPr/>
          <p:nvPr/>
        </p:nvSpPr>
        <p:spPr>
          <a:xfrm>
            <a:off x="1628006" y="3692392"/>
            <a:ext cx="1894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VL1680X IR </a:t>
            </a:r>
            <a:r>
              <a:rPr lang="en-US" b="1" dirty="0" err="1"/>
              <a:t>ToF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FBF16F-2F78-4C5B-9A59-D9625F597A15}"/>
              </a:ext>
            </a:extLst>
          </p:cNvPr>
          <p:cNvSpPr/>
          <p:nvPr/>
        </p:nvSpPr>
        <p:spPr>
          <a:xfrm>
            <a:off x="5373595" y="3594557"/>
            <a:ext cx="1894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minIMU v5</a:t>
            </a:r>
            <a:endParaRPr lang="en-US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2B97D7-D581-4CCC-8571-C6385D98E1AE}"/>
              </a:ext>
            </a:extLst>
          </p:cNvPr>
          <p:cNvSpPr/>
          <p:nvPr/>
        </p:nvSpPr>
        <p:spPr>
          <a:xfrm>
            <a:off x="9038282" y="3692392"/>
            <a:ext cx="1894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optoNCDT 1402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F371D4-5288-497C-A2DF-D2AFB72F2CF6}"/>
              </a:ext>
            </a:extLst>
          </p:cNvPr>
          <p:cNvSpPr/>
          <p:nvPr/>
        </p:nvSpPr>
        <p:spPr>
          <a:xfrm>
            <a:off x="2105366" y="6226623"/>
            <a:ext cx="317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Adafruit </a:t>
            </a:r>
            <a:r>
              <a:rPr lang="en-US" b="1" dirty="0" err="1"/>
              <a:t>DataLogger</a:t>
            </a:r>
            <a:r>
              <a:rPr lang="en-US" b="1" dirty="0"/>
              <a:t> Shield</a:t>
            </a:r>
            <a:endParaRPr lang="en-US" sz="2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A04854-60DE-402C-B2E8-0CAFA45BAD77}"/>
              </a:ext>
            </a:extLst>
          </p:cNvPr>
          <p:cNvSpPr/>
          <p:nvPr/>
        </p:nvSpPr>
        <p:spPr>
          <a:xfrm>
            <a:off x="8046169" y="6289248"/>
            <a:ext cx="317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Arduino Mega</a:t>
            </a:r>
            <a:endParaRPr lang="en-US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2C3094-A2B6-4818-AAA9-D52C46E8A18B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92680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389877" y="942975"/>
            <a:ext cx="3099660" cy="1669569"/>
          </a:xfrm>
          <a:prstGeom prst="rect">
            <a:avLst/>
          </a:prstGeom>
          <a:effectLst/>
        </p:spPr>
        <p:txBody>
          <a:bodyPr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Electrical System Architecture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C5A020F-F46F-4DCD-B57F-7E753E60C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93" y="0"/>
            <a:ext cx="8550607" cy="685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A631803-38F8-4C76-A571-448EF87F4D3F}"/>
              </a:ext>
            </a:extLst>
          </p:cNvPr>
          <p:cNvSpPr/>
          <p:nvPr/>
        </p:nvSpPr>
        <p:spPr>
          <a:xfrm>
            <a:off x="389877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373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2BBA9C3-1E93-45BB-9A5E-92F7B82A9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1"/>
          <a:stretch/>
        </p:blipFill>
        <p:spPr bwMode="auto">
          <a:xfrm>
            <a:off x="4597167" y="0"/>
            <a:ext cx="7594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CD5174E-A28A-4C69-BC9D-725FBBA48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" t="3161" r="69035" b="82160"/>
          <a:stretch/>
        </p:blipFill>
        <p:spPr bwMode="auto">
          <a:xfrm>
            <a:off x="4622334" y="209329"/>
            <a:ext cx="2877425" cy="100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CE79245-B0AB-4259-AE2D-F6DA11604333}"/>
              </a:ext>
            </a:extLst>
          </p:cNvPr>
          <p:cNvSpPr txBox="1">
            <a:spLocks/>
          </p:cNvSpPr>
          <p:nvPr/>
        </p:nvSpPr>
        <p:spPr>
          <a:xfrm>
            <a:off x="389877" y="942975"/>
            <a:ext cx="3099660" cy="1669569"/>
          </a:xfrm>
          <a:prstGeom prst="rect">
            <a:avLst/>
          </a:prstGeom>
          <a:effectLst/>
        </p:spPr>
        <p:txBody>
          <a:bodyPr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Electrical System Architecture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7EAD3B-D1AF-4C92-ACEC-83BBC00A9621}"/>
              </a:ext>
            </a:extLst>
          </p:cNvPr>
          <p:cNvSpPr/>
          <p:nvPr/>
        </p:nvSpPr>
        <p:spPr>
          <a:xfrm>
            <a:off x="389877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1600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6C0B483-0D1C-46F7-A4C7-01F195E56042}"/>
              </a:ext>
            </a:extLst>
          </p:cNvPr>
          <p:cNvSpPr/>
          <p:nvPr/>
        </p:nvSpPr>
        <p:spPr>
          <a:xfrm rot="7874328">
            <a:off x="6580679" y="3106309"/>
            <a:ext cx="2316859" cy="54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62A4A8-6327-44A4-9D15-BC7EA4044629}"/>
              </a:ext>
            </a:extLst>
          </p:cNvPr>
          <p:cNvSpPr/>
          <p:nvPr/>
        </p:nvSpPr>
        <p:spPr>
          <a:xfrm rot="2495865">
            <a:off x="-770916" y="3048981"/>
            <a:ext cx="2835564" cy="54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5823B9-1FBA-4AE6-AD0A-E4A2B15A4853}"/>
              </a:ext>
            </a:extLst>
          </p:cNvPr>
          <p:cNvSpPr/>
          <p:nvPr/>
        </p:nvSpPr>
        <p:spPr>
          <a:xfrm>
            <a:off x="1441035" y="3884685"/>
            <a:ext cx="9309930" cy="54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F50819-BF51-45EE-90C6-36521C8FDA86}"/>
              </a:ext>
            </a:extLst>
          </p:cNvPr>
          <p:cNvSpPr/>
          <p:nvPr/>
        </p:nvSpPr>
        <p:spPr>
          <a:xfrm>
            <a:off x="10035151" y="3773579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2E9B5C-68E7-4D87-8673-D6F9CB143C58}"/>
              </a:ext>
            </a:extLst>
          </p:cNvPr>
          <p:cNvSpPr/>
          <p:nvPr/>
        </p:nvSpPr>
        <p:spPr>
          <a:xfrm>
            <a:off x="2898980" y="3741135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A6CFB2-A0FB-40C6-9923-80CF26F5FF8F}"/>
              </a:ext>
            </a:extLst>
          </p:cNvPr>
          <p:cNvSpPr/>
          <p:nvPr/>
        </p:nvSpPr>
        <p:spPr>
          <a:xfrm>
            <a:off x="4883913" y="3741134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2FF809-AD74-4478-A351-96F42232B37D}"/>
              </a:ext>
            </a:extLst>
          </p:cNvPr>
          <p:cNvSpPr/>
          <p:nvPr/>
        </p:nvSpPr>
        <p:spPr>
          <a:xfrm>
            <a:off x="6868847" y="3741135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62B72D-3B22-4755-9032-02B97237A996}"/>
              </a:ext>
            </a:extLst>
          </p:cNvPr>
          <p:cNvSpPr/>
          <p:nvPr/>
        </p:nvSpPr>
        <p:spPr>
          <a:xfrm>
            <a:off x="8358620" y="2294373"/>
            <a:ext cx="2917578" cy="54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19A132-7905-4E25-9177-36632D03C2D1}"/>
              </a:ext>
            </a:extLst>
          </p:cNvPr>
          <p:cNvSpPr/>
          <p:nvPr/>
        </p:nvSpPr>
        <p:spPr>
          <a:xfrm>
            <a:off x="10763827" y="2150823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B08D1-799D-4F5E-A810-D24DC7F6338E}"/>
              </a:ext>
            </a:extLst>
          </p:cNvPr>
          <p:cNvSpPr txBox="1"/>
          <p:nvPr/>
        </p:nvSpPr>
        <p:spPr>
          <a:xfrm rot="3277277">
            <a:off x="3043448" y="5231407"/>
            <a:ext cx="21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Background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D1C17F-88EF-4264-8120-284E50EFB13B}"/>
              </a:ext>
            </a:extLst>
          </p:cNvPr>
          <p:cNvSpPr txBox="1"/>
          <p:nvPr/>
        </p:nvSpPr>
        <p:spPr>
          <a:xfrm rot="3277277">
            <a:off x="5025694" y="5107274"/>
            <a:ext cx="2116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Technical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282E6F-0F74-4AC9-8F37-49572F404BE0}"/>
              </a:ext>
            </a:extLst>
          </p:cNvPr>
          <p:cNvSpPr txBox="1"/>
          <p:nvPr/>
        </p:nvSpPr>
        <p:spPr>
          <a:xfrm rot="3277277">
            <a:off x="7039644" y="5153656"/>
            <a:ext cx="2116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Engineering 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C2A70-D9D9-4FCA-91F7-FFF2EA08562A}"/>
              </a:ext>
            </a:extLst>
          </p:cNvPr>
          <p:cNvSpPr txBox="1"/>
          <p:nvPr/>
        </p:nvSpPr>
        <p:spPr>
          <a:xfrm rot="3277277">
            <a:off x="10107972" y="5153656"/>
            <a:ext cx="2116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Moving Forward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8591EC-5DA8-424E-9C4E-98DCFA9D717C}"/>
              </a:ext>
            </a:extLst>
          </p:cNvPr>
          <p:cNvSpPr/>
          <p:nvPr/>
        </p:nvSpPr>
        <p:spPr>
          <a:xfrm>
            <a:off x="8227528" y="2150823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00C31-F2FC-4380-A4C0-A8511DDE3D74}"/>
              </a:ext>
            </a:extLst>
          </p:cNvPr>
          <p:cNvSpPr txBox="1"/>
          <p:nvPr/>
        </p:nvSpPr>
        <p:spPr>
          <a:xfrm rot="18581316">
            <a:off x="8448288" y="956949"/>
            <a:ext cx="1909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Alpha &amp; Beta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BA953-7C87-4EA3-9BA7-91830377893E}"/>
              </a:ext>
            </a:extLst>
          </p:cNvPr>
          <p:cNvSpPr txBox="1"/>
          <p:nvPr/>
        </p:nvSpPr>
        <p:spPr>
          <a:xfrm rot="18581316">
            <a:off x="10956379" y="1162910"/>
            <a:ext cx="190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Demo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4C95D4-FFDC-4095-A29F-545F28343D80}"/>
              </a:ext>
            </a:extLst>
          </p:cNvPr>
          <p:cNvSpPr/>
          <p:nvPr/>
        </p:nvSpPr>
        <p:spPr>
          <a:xfrm>
            <a:off x="10231192" y="3983475"/>
            <a:ext cx="411480" cy="411480"/>
          </a:xfrm>
          <a:prstGeom prst="ellipse">
            <a:avLst/>
          </a:prstGeom>
          <a:solidFill>
            <a:srgbClr val="00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  <a:endParaRPr lang="en-US" sz="36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292BFF-8D67-421F-93A7-40B69C905E5E}"/>
              </a:ext>
            </a:extLst>
          </p:cNvPr>
          <p:cNvSpPr/>
          <p:nvPr/>
        </p:nvSpPr>
        <p:spPr>
          <a:xfrm>
            <a:off x="7064888" y="3951030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sz="36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65A8B-5807-4451-85F4-9B56A4472E6C}"/>
              </a:ext>
            </a:extLst>
          </p:cNvPr>
          <p:cNvSpPr/>
          <p:nvPr/>
        </p:nvSpPr>
        <p:spPr>
          <a:xfrm>
            <a:off x="5080500" y="3939720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sz="3600" b="1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85A0B0-C36E-453A-86C0-6EB11A81D409}"/>
              </a:ext>
            </a:extLst>
          </p:cNvPr>
          <p:cNvSpPr/>
          <p:nvPr/>
        </p:nvSpPr>
        <p:spPr>
          <a:xfrm>
            <a:off x="3100375" y="393945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en-US" sz="3600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9267FFE-E8D3-4571-9CA3-A03CA3960285}"/>
              </a:ext>
            </a:extLst>
          </p:cNvPr>
          <p:cNvSpPr/>
          <p:nvPr/>
        </p:nvSpPr>
        <p:spPr>
          <a:xfrm>
            <a:off x="8425620" y="2360719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  <a:endParaRPr lang="en-US" sz="36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67C917-B138-4A99-BA60-A3DE1F42FE5C}"/>
              </a:ext>
            </a:extLst>
          </p:cNvPr>
          <p:cNvSpPr/>
          <p:nvPr/>
        </p:nvSpPr>
        <p:spPr>
          <a:xfrm>
            <a:off x="10959868" y="2372538"/>
            <a:ext cx="411480" cy="4114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9213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System Integration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0" y="1880527"/>
            <a:ext cx="105829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800" b="1" dirty="0"/>
              <a:t>Test items separately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dirty="0"/>
              <a:t>Ex: learn to use RTC, then learn to use write to SD, then combine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800" b="1" dirty="0"/>
              <a:t>Integrate individual items and functions in full software architecture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0243D6-C47C-420C-B7AC-DEAAAC0AFFAC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936091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3C55B-C70E-48FF-97C3-2BD72682A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2867" t="7659" r="8732" b="8959"/>
          <a:stretch/>
        </p:blipFill>
        <p:spPr>
          <a:xfrm>
            <a:off x="7573809" y="1537874"/>
            <a:ext cx="3600327" cy="4583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B85FF-4F07-4AF9-878E-A6BEAF21C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8" y="2735903"/>
            <a:ext cx="6907790" cy="24009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A1302B-27BC-4950-BF08-AC427C464350}"/>
              </a:ext>
            </a:extLst>
          </p:cNvPr>
          <p:cNvCxnSpPr>
            <a:cxnSpLocks/>
          </p:cNvCxnSpPr>
          <p:nvPr/>
        </p:nvCxnSpPr>
        <p:spPr>
          <a:xfrm>
            <a:off x="2670080" y="4069889"/>
            <a:ext cx="0" cy="559261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EBEC9E-8E3C-48AA-9772-3B6532A072B1}"/>
              </a:ext>
            </a:extLst>
          </p:cNvPr>
          <p:cNvCxnSpPr>
            <a:cxnSpLocks/>
          </p:cNvCxnSpPr>
          <p:nvPr/>
        </p:nvCxnSpPr>
        <p:spPr>
          <a:xfrm>
            <a:off x="2196211" y="4053220"/>
            <a:ext cx="454120" cy="57593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16A53F-81DF-4E96-8333-D26949A5F6EC}"/>
              </a:ext>
            </a:extLst>
          </p:cNvPr>
          <p:cNvCxnSpPr>
            <a:cxnSpLocks/>
          </p:cNvCxnSpPr>
          <p:nvPr/>
        </p:nvCxnSpPr>
        <p:spPr>
          <a:xfrm>
            <a:off x="965105" y="4060364"/>
            <a:ext cx="0" cy="559261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1AA9FC8-1B56-40E3-9EC6-DD24E5A4F678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19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12479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0" y="746224"/>
            <a:ext cx="10917959" cy="1892198"/>
          </a:xfrm>
          <a:prstGeom prst="rect">
            <a:avLst/>
          </a:prstGeom>
          <a:effectLst/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600" dirty="0">
                <a:latin typeface="Helvetica" panose="020B0604020202020204" pitchFamily="34" charset="0"/>
                <a:cs typeface="Helvetica" panose="020B0604020202020204" pitchFamily="34" charset="0"/>
              </a:rPr>
              <a:t>Engineering Design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F8BBB5-4D0F-4338-92D7-9D767EC7BDBF}"/>
              </a:ext>
            </a:extLst>
          </p:cNvPr>
          <p:cNvSpPr/>
          <p:nvPr/>
        </p:nvSpPr>
        <p:spPr>
          <a:xfrm>
            <a:off x="835890" y="2638422"/>
            <a:ext cx="1600200" cy="16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3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1772717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3102981" cy="1615972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Alpha Prototype</a:t>
            </a:r>
          </a:p>
        </p:txBody>
      </p:sp>
      <p:pic>
        <p:nvPicPr>
          <p:cNvPr id="5" name="Picture 4" descr="A picture containing table, indoor, small, sitting&#10;&#10;Description automatically generated">
            <a:extLst>
              <a:ext uri="{FF2B5EF4-FFF2-40B4-BE49-F238E27FC236}">
                <a16:creationId xmlns:a16="http://schemas.microsoft.com/office/drawing/2014/main" id="{7B76D5E0-5E71-4736-8011-DEF58C87B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" r="1882"/>
          <a:stretch/>
        </p:blipFill>
        <p:spPr>
          <a:xfrm>
            <a:off x="3502332" y="0"/>
            <a:ext cx="8689668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46C84B-AC66-4119-B207-D6C114644371}"/>
              </a:ext>
            </a:extLst>
          </p:cNvPr>
          <p:cNvSpPr/>
          <p:nvPr/>
        </p:nvSpPr>
        <p:spPr>
          <a:xfrm>
            <a:off x="247495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83582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Fabrication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0" y="1880527"/>
            <a:ext cx="50791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Lathe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Manually created features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Bore holes, turning diameter, cut parts from each other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Set references to be used in programs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Wrote programs to create more complicated features multiple times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Used broaching tool and press to make keyways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39C1A28-14B8-4A03-97C2-EDF7BD00B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1880527"/>
            <a:ext cx="3524250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81F830B6-287F-4377-A206-63CF4401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830" y="1868596"/>
            <a:ext cx="1986679" cy="264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26220176-7674-4C01-A6C3-A925A0A5C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2" b="24325"/>
          <a:stretch/>
        </p:blipFill>
        <p:spPr bwMode="auto">
          <a:xfrm>
            <a:off x="5762625" y="4618448"/>
            <a:ext cx="4829175" cy="20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F3E9CA0-DFF7-4882-A951-B8AFB89DEE09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6655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Fabrication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1" y="1880527"/>
            <a:ext cx="34689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Milling Machine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Manually used machine to set references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Wrote a program to recreate the exact wheel part four times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42BABDA-C400-4622-9320-0F36E4D96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756" y="1880529"/>
            <a:ext cx="4842929" cy="363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846AAD13-2168-497E-9E7D-3018884B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033" y="1880527"/>
            <a:ext cx="2724149" cy="363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1B8EBDD-D126-4398-A572-64230BF45EBA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59843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00025" y="746224"/>
            <a:ext cx="2360517" cy="98106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A23A9-78F6-4345-B7FC-9A310EB8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217" y="-6252"/>
            <a:ext cx="9564783" cy="686424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02E9FB7-4B08-4726-92E4-A5420C27228E}"/>
              </a:ext>
            </a:extLst>
          </p:cNvPr>
          <p:cNvSpPr/>
          <p:nvPr/>
        </p:nvSpPr>
        <p:spPr>
          <a:xfrm>
            <a:off x="200025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33107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567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00025" y="746224"/>
            <a:ext cx="2360517" cy="98106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587AB-D49C-4DCF-A73F-488E148C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847" y="0"/>
            <a:ext cx="7856153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AC9BC8E-3201-43EC-8336-35F035D1428F}"/>
              </a:ext>
            </a:extLst>
          </p:cNvPr>
          <p:cNvSpPr/>
          <p:nvPr/>
        </p:nvSpPr>
        <p:spPr>
          <a:xfrm>
            <a:off x="200025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3085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00025" y="746224"/>
            <a:ext cx="2360517" cy="98106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51A17-7391-4EF6-AE9E-50D8D994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562" y="1"/>
            <a:ext cx="9135438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AB83B50-777D-4D48-A487-79E35E8122EE}"/>
              </a:ext>
            </a:extLst>
          </p:cNvPr>
          <p:cNvSpPr/>
          <p:nvPr/>
        </p:nvSpPr>
        <p:spPr>
          <a:xfrm>
            <a:off x="200025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8049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0" y="746224"/>
            <a:ext cx="10917959" cy="1892198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600" dirty="0">
                <a:latin typeface="Helvetica" panose="020B0604020202020204" pitchFamily="34" charset="0"/>
                <a:cs typeface="Helvetica" panose="020B0604020202020204" pitchFamily="34" charset="0"/>
              </a:rPr>
              <a:t>Background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F8BBB5-4D0F-4338-92D7-9D767EC7BDBF}"/>
              </a:ext>
            </a:extLst>
          </p:cNvPr>
          <p:cNvSpPr/>
          <p:nvPr/>
        </p:nvSpPr>
        <p:spPr>
          <a:xfrm>
            <a:off x="835890" y="2638422"/>
            <a:ext cx="1600200" cy="16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1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3662988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00025" y="746224"/>
            <a:ext cx="2360517" cy="98106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8509B-ABBA-43AD-8734-AB97C061C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1"/>
          <a:stretch/>
        </p:blipFill>
        <p:spPr>
          <a:xfrm>
            <a:off x="3086100" y="0"/>
            <a:ext cx="91059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E9E61B-6C56-46E3-A36D-B3E1A5B94470}"/>
              </a:ext>
            </a:extLst>
          </p:cNvPr>
          <p:cNvSpPr/>
          <p:nvPr/>
        </p:nvSpPr>
        <p:spPr>
          <a:xfrm>
            <a:off x="200025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27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53734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504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3102981" cy="1615972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Beta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47C1A-5705-4EA0-81AA-FC908CA3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55" y="304800"/>
            <a:ext cx="8910345" cy="62483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8971644-3BCA-46BA-B1CB-C2641CB20BCC}"/>
              </a:ext>
            </a:extLst>
          </p:cNvPr>
          <p:cNvSpPr/>
          <p:nvPr/>
        </p:nvSpPr>
        <p:spPr>
          <a:xfrm>
            <a:off x="247495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29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5703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3102981" cy="1615972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Beta Prototype</a:t>
            </a:r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4C1AEA17-96D3-4347-A6A6-756E59440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6" r="2525"/>
          <a:stretch/>
        </p:blipFill>
        <p:spPr>
          <a:xfrm>
            <a:off x="3223260" y="0"/>
            <a:ext cx="906018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121AB52-06AA-4C4B-97D6-D8D13723AD57}"/>
              </a:ext>
            </a:extLst>
          </p:cNvPr>
          <p:cNvSpPr/>
          <p:nvPr/>
        </p:nvSpPr>
        <p:spPr>
          <a:xfrm>
            <a:off x="247495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30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2634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3102981" cy="1615972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Beta Prototype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0014BEE-88A4-456D-B453-87B41F5B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954" y="0"/>
            <a:ext cx="771304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80A3E97-526C-47B8-9284-7E90BF060254}"/>
              </a:ext>
            </a:extLst>
          </p:cNvPr>
          <p:cNvSpPr/>
          <p:nvPr/>
        </p:nvSpPr>
        <p:spPr>
          <a:xfrm>
            <a:off x="247495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78592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3102981" cy="1615972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Beta Prototype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B740058B-8B1C-4E0B-A661-2245ADDE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524" y="0"/>
            <a:ext cx="6055283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6C08CB6-409F-4B18-B6F5-0A3006820BA2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57875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5398925" cy="899686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Beta Prototype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EDC91C0E-657A-48E6-98CA-D795BD38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05" y="1821164"/>
            <a:ext cx="8690190" cy="47478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9A45D04-2A53-4ED2-9DCB-CD6692A39C03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3188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0" y="746224"/>
            <a:ext cx="10917959" cy="1892198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600" dirty="0">
                <a:latin typeface="Helvetica" panose="020B0604020202020204" pitchFamily="34" charset="0"/>
                <a:cs typeface="Helvetica" panose="020B0604020202020204" pitchFamily="34" charset="0"/>
              </a:rPr>
              <a:t>Moving Forward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C4019E-2B8A-4F33-9CDF-A84D478114F1}"/>
              </a:ext>
            </a:extLst>
          </p:cNvPr>
          <p:cNvSpPr/>
          <p:nvPr/>
        </p:nvSpPr>
        <p:spPr>
          <a:xfrm>
            <a:off x="835890" y="2654464"/>
            <a:ext cx="1600200" cy="1600200"/>
          </a:xfrm>
          <a:prstGeom prst="ellipse">
            <a:avLst/>
          </a:prstGeom>
          <a:solidFill>
            <a:srgbClr val="00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10684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Deliverables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0" y="1880527"/>
            <a:ext cx="105829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Procure Remaining Beta Prototype Parts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Assemble Beta Prototype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Contact MTA for Testing Location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Testing and Analysis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Design Tweaking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CB8B4F-C2EB-40B4-BF07-33764874D173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78488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Budget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B47D41-B1A5-463B-B53E-F384CC335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953502"/>
              </p:ext>
            </p:extLst>
          </p:nvPr>
        </p:nvGraphicFramePr>
        <p:xfrm>
          <a:off x="2202399" y="1880527"/>
          <a:ext cx="7863555" cy="4607086"/>
        </p:xfrm>
        <a:graphic>
          <a:graphicData uri="http://schemas.openxmlformats.org/drawingml/2006/table">
            <a:tbl>
              <a:tblPr/>
              <a:tblGrid>
                <a:gridCol w="6094388">
                  <a:extLst>
                    <a:ext uri="{9D8B030D-6E8A-4147-A177-3AD203B41FA5}">
                      <a16:colId xmlns:a16="http://schemas.microsoft.com/office/drawing/2014/main" val="1475928336"/>
                    </a:ext>
                  </a:extLst>
                </a:gridCol>
                <a:gridCol w="1769167">
                  <a:extLst>
                    <a:ext uri="{9D8B030D-6E8A-4147-A177-3AD203B41FA5}">
                      <a16:colId xmlns:a16="http://schemas.microsoft.com/office/drawing/2014/main" val="2570338250"/>
                    </a:ext>
                  </a:extLst>
                </a:gridCol>
              </a:tblGrid>
              <a:tr h="65225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Sensors and Electronics</a:t>
                      </a:r>
                    </a:p>
                  </a:txBody>
                  <a:tcPr marL="94039" marR="94039" marT="94039" marB="9403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988645"/>
                  </a:ext>
                </a:extLst>
              </a:tr>
              <a:tr h="4137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Item</a:t>
                      </a:r>
                    </a:p>
                  </a:txBody>
                  <a:tcPr marL="94039" marR="94039" marT="94039" marB="9403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Price</a:t>
                      </a:r>
                    </a:p>
                  </a:txBody>
                  <a:tcPr marL="94039" marR="94039" marT="94039" marB="9403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585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Light Sensors</a:t>
                      </a:r>
                    </a:p>
                  </a:txBody>
                  <a:tcPr marL="94039" marR="94039" marT="94039" marB="9403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Donation</a:t>
                      </a:r>
                    </a:p>
                  </a:txBody>
                  <a:tcPr marL="94039" marR="94039" marT="94039" marB="9403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94722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Gyro, Accelerometer, and Compass</a:t>
                      </a:r>
                    </a:p>
                  </a:txBody>
                  <a:tcPr marL="94039" marR="94039" marT="94039" marB="9403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$15.95</a:t>
                      </a:r>
                    </a:p>
                  </a:txBody>
                  <a:tcPr marL="94039" marR="94039" marT="94039" marB="9403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214126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Time-Of-Flight Sensor (x3)</a:t>
                      </a:r>
                    </a:p>
                  </a:txBody>
                  <a:tcPr marL="94039" marR="94039" marT="94039" marB="94039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$25.47</a:t>
                      </a:r>
                    </a:p>
                  </a:txBody>
                  <a:tcPr marL="94039" marR="94039" marT="94039" marB="9403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6940472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Adafruit DataLogger Arduino Shield + Button Battery + Stacking Headers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$27.49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577611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Arduino Mega 2560 Microcontroller Rev3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$40.10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060984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M12 12-Pole Cables (x2)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$72.00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2554910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u="sng"/>
                        <a:t>Total: 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u="sng" dirty="0"/>
                        <a:t>$181.01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613107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EB6A8DF0-027C-493E-8B05-AB0EA44ED611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5710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Background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133EF6-66E1-4962-993D-300CA3899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9" r="7209"/>
          <a:stretch/>
        </p:blipFill>
        <p:spPr bwMode="auto">
          <a:xfrm>
            <a:off x="6999662" y="1421315"/>
            <a:ext cx="4916114" cy="40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683491" y="1880527"/>
            <a:ext cx="591733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b="1" dirty="0"/>
              <a:t>The New York Subway has been around since 1904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4"/>
                </a:solidFill>
              </a:rPr>
              <a:t>5.7 million </a:t>
            </a:r>
            <a:r>
              <a:rPr lang="en-US" sz="2800" b="1" dirty="0"/>
              <a:t>ride subway everyday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b="1" dirty="0"/>
              <a:t>Daily </a:t>
            </a:r>
            <a:r>
              <a:rPr lang="en-US" sz="2800" b="1" dirty="0">
                <a:solidFill>
                  <a:schemeClr val="accent6"/>
                </a:solidFill>
              </a:rPr>
              <a:t>wear and weather </a:t>
            </a:r>
            <a:r>
              <a:rPr lang="en-US" sz="2800" b="1" dirty="0"/>
              <a:t>elements affect the rails 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000" b="1" dirty="0"/>
              <a:t>Weekly inspections needed for mainline track </a:t>
            </a:r>
          </a:p>
          <a:p>
            <a:pPr marL="742950" lvl="1" indent="-285750" algn="just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Reactive inspection and maintenance leads to </a:t>
            </a:r>
            <a:r>
              <a:rPr lang="en-US" sz="2000" b="1" dirty="0">
                <a:solidFill>
                  <a:schemeClr val="accent6"/>
                </a:solidFill>
              </a:rPr>
              <a:t>high costs </a:t>
            </a:r>
            <a:endParaRPr lang="en-US" sz="2000" b="1" i="0" u="none" strike="noStrike" dirty="0">
              <a:solidFill>
                <a:schemeClr val="accent6"/>
              </a:solidFill>
              <a:effectLst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5AF072-2F7F-47E6-88C2-C5B9F09AB063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5772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Budget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B47D41-B1A5-463B-B53E-F384CC335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56776"/>
              </p:ext>
            </p:extLst>
          </p:nvPr>
        </p:nvGraphicFramePr>
        <p:xfrm>
          <a:off x="2202399" y="1880527"/>
          <a:ext cx="7863555" cy="4224956"/>
        </p:xfrm>
        <a:graphic>
          <a:graphicData uri="http://schemas.openxmlformats.org/drawingml/2006/table">
            <a:tbl>
              <a:tblPr/>
              <a:tblGrid>
                <a:gridCol w="6094388">
                  <a:extLst>
                    <a:ext uri="{9D8B030D-6E8A-4147-A177-3AD203B41FA5}">
                      <a16:colId xmlns:a16="http://schemas.microsoft.com/office/drawing/2014/main" val="1475928336"/>
                    </a:ext>
                  </a:extLst>
                </a:gridCol>
                <a:gridCol w="1769167">
                  <a:extLst>
                    <a:ext uri="{9D8B030D-6E8A-4147-A177-3AD203B41FA5}">
                      <a16:colId xmlns:a16="http://schemas.microsoft.com/office/drawing/2014/main" val="2570338250"/>
                    </a:ext>
                  </a:extLst>
                </a:gridCol>
              </a:tblGrid>
              <a:tr h="477662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Drivetrain Parts</a:t>
                      </a:r>
                    </a:p>
                  </a:txBody>
                  <a:tcPr marL="95250" marR="95250" marT="95250" marB="9525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988645"/>
                  </a:ext>
                </a:extLst>
              </a:tr>
              <a:tr h="4137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Item</a:t>
                      </a:r>
                    </a:p>
                  </a:txBody>
                  <a:tcPr marL="95250" marR="95250" marT="95250" marB="9525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Price</a:t>
                      </a:r>
                    </a:p>
                  </a:txBody>
                  <a:tcPr marL="95250" marR="95250" marT="95250" marB="9525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0585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Rod (x2)</a:t>
                      </a:r>
                    </a:p>
                  </a:txBody>
                  <a:tcPr marL="95250" marR="95250" marT="95250" marB="9525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$26.50</a:t>
                      </a:r>
                    </a:p>
                  </a:txBody>
                  <a:tcPr marL="95250" marR="95250" marT="95250" marB="9525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94722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Pillow Block Bearing (x4)</a:t>
                      </a:r>
                    </a:p>
                  </a:txBody>
                  <a:tcPr marL="95250" marR="95250" marT="95250" marB="9525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$22.58</a:t>
                      </a:r>
                    </a:p>
                  </a:txBody>
                  <a:tcPr marL="95250" marR="95250" marT="95250" marB="9525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214126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b="1"/>
                        <a:t>12 V 7AH SLA Battery (x2)</a:t>
                      </a:r>
                    </a:p>
                  </a:txBody>
                  <a:tcPr marL="95250" marR="95250" marT="95250" marB="9525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$34.40</a:t>
                      </a:r>
                    </a:p>
                  </a:txBody>
                  <a:tcPr marL="95250" marR="95250" marT="95250" marB="9525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6940472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12 V Battery Charger</a:t>
                      </a:r>
                    </a:p>
                  </a:txBody>
                  <a:tcPr marL="66675" marR="66675" marT="66675" marB="66675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$9.99</a:t>
                      </a:r>
                    </a:p>
                  </a:txBody>
                  <a:tcPr marL="66675" marR="66675" marT="66675" marB="6667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577611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Total</a:t>
                      </a:r>
                    </a:p>
                  </a:txBody>
                  <a:tcPr marL="95250" marR="95250" marT="95250" marB="9525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$93.47</a:t>
                      </a:r>
                    </a:p>
                  </a:txBody>
                  <a:tcPr marL="95250" marR="95250" marT="95250" marB="9525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060984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/>
                        <a:t>Total Cost (Electrical + Mechanical):</a:t>
                      </a:r>
                    </a:p>
                  </a:txBody>
                  <a:tcPr marL="95250" marR="95250" marT="95250" marB="9525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$292.87</a:t>
                      </a:r>
                    </a:p>
                  </a:txBody>
                  <a:tcPr marL="95250" marR="95250" marT="95250" marB="9525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2554910"/>
                  </a:ext>
                </a:extLst>
              </a:tr>
              <a:tr h="469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u="sng"/>
                        <a:t>Remaining Budget:</a:t>
                      </a:r>
                    </a:p>
                  </a:txBody>
                  <a:tcPr marL="95250" marR="95250" marT="95250" marB="9525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u="sng" dirty="0"/>
                        <a:t>$407.13</a:t>
                      </a:r>
                    </a:p>
                  </a:txBody>
                  <a:tcPr marL="95250" marR="95250" marT="95250" marB="9525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9613107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88CFE013-07E6-4B68-94D8-B10920A4CB25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37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00416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Timeline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5F5626-816A-45F7-84F2-6FC7040C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84" y="1754433"/>
            <a:ext cx="9079832" cy="479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D8A64D9-E0C2-441B-9ADF-0B6720C50915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38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63302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Deliverables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0" y="1880527"/>
            <a:ext cx="10582925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/>
              <a:t>Phase 5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Assemble Beta Prototype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dirty="0"/>
              <a:t>Date: March 23, 2020 - March 30, 2020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Procure Testing location w/ MTA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dirty="0"/>
              <a:t>Date: March 13, 2020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Test Beta Prototype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dirty="0"/>
              <a:t>Date: March 30, 2020 - April 8, 2020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287157-5844-4992-9875-83F2357EB8F4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39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11908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0" y="746224"/>
            <a:ext cx="10917959" cy="1892198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600" dirty="0">
                <a:latin typeface="Helvetica" panose="020B0604020202020204" pitchFamily="34" charset="0"/>
                <a:cs typeface="Helvetica" panose="020B06040202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3388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Gantt Chart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2DBAD4B-8078-4089-92A8-B1D8DE2E2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98"/>
          <a:stretch/>
        </p:blipFill>
        <p:spPr bwMode="auto">
          <a:xfrm>
            <a:off x="4390854" y="0"/>
            <a:ext cx="78011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317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Gantt Chart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2DBAD4B-8078-4089-92A8-B1D8DE2E2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" t="56385"/>
          <a:stretch/>
        </p:blipFill>
        <p:spPr bwMode="auto">
          <a:xfrm>
            <a:off x="4457700" y="1168416"/>
            <a:ext cx="7734300" cy="523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59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Project Overview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683490" y="1880527"/>
            <a:ext cx="8965335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Cannot rebuild network, must maintain and slowly improve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 New York, geometry trains </a:t>
            </a:r>
            <a:r>
              <a:rPr lang="en-US" sz="2800" b="1" dirty="0">
                <a:solidFill>
                  <a:schemeClr val="accent4"/>
                </a:solidFill>
              </a:rPr>
              <a:t>run non-stop with employees</a:t>
            </a:r>
            <a:r>
              <a:rPr lang="en-US" sz="2800" b="1" dirty="0"/>
              <a:t> monitoring the rails but only fully </a:t>
            </a:r>
            <a:r>
              <a:rPr lang="en-US" sz="2800" b="1" dirty="0">
                <a:solidFill>
                  <a:schemeClr val="accent4"/>
                </a:solidFill>
              </a:rPr>
              <a:t>inspect a few times per year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2E3902-A023-4E9A-998E-402E0376F5B7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95605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Project Overview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683490" y="1880527"/>
            <a:ext cx="8755785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Autonomous vehicle to collect key track data 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More </a:t>
            </a:r>
            <a:r>
              <a:rPr lang="en-US" sz="2800" b="1" dirty="0">
                <a:solidFill>
                  <a:schemeClr val="accent3"/>
                </a:solidFill>
              </a:rPr>
              <a:t>frequent, non-intrusive</a:t>
            </a:r>
            <a:r>
              <a:rPr lang="en-US" sz="2800" b="1" dirty="0"/>
              <a:t> inspections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Increase subway </a:t>
            </a:r>
            <a:r>
              <a:rPr lang="en-US" sz="2800" b="1" dirty="0">
                <a:solidFill>
                  <a:schemeClr val="accent3"/>
                </a:solidFill>
              </a:rPr>
              <a:t>revenue, efficiency, and safety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421D37-4D4A-46CC-AB7C-8DCEA14F2068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1478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Design Rationale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683490" y="1880527"/>
            <a:ext cx="9470160" cy="389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MTA capital plan includes hundreds of millions poured into </a:t>
            </a:r>
            <a:r>
              <a:rPr lang="en-US" sz="2800" b="1" dirty="0">
                <a:solidFill>
                  <a:schemeClr val="accent4"/>
                </a:solidFill>
              </a:rPr>
              <a:t>CBTC, communication-based train control</a:t>
            </a:r>
          </a:p>
          <a:p>
            <a:pPr lvl="1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With this, </a:t>
            </a:r>
            <a:r>
              <a:rPr lang="en-US" sz="2800" b="1" dirty="0">
                <a:solidFill>
                  <a:schemeClr val="accent5"/>
                </a:solidFill>
              </a:rPr>
              <a:t>trains can pinpoint exactly where other trains are</a:t>
            </a:r>
            <a:r>
              <a:rPr lang="en-US" sz="2800" b="1" dirty="0"/>
              <a:t>, and </a:t>
            </a:r>
            <a:r>
              <a:rPr lang="en-US" sz="2800" b="1" dirty="0">
                <a:solidFill>
                  <a:schemeClr val="accent3"/>
                </a:solidFill>
              </a:rPr>
              <a:t>autonomy can be achieved </a:t>
            </a:r>
            <a:r>
              <a:rPr lang="en-US" sz="2800" b="1" dirty="0"/>
              <a:t>in the near future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D9A14A-55FB-4665-AA8D-98BF3EF29CF6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10736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Design Rationale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683490" y="1880527"/>
            <a:ext cx="8755785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 </a:t>
            </a:r>
            <a:r>
              <a:rPr lang="en-US" sz="2800" b="1" dirty="0">
                <a:solidFill>
                  <a:schemeClr val="accent3"/>
                </a:solidFill>
              </a:rPr>
              <a:t>smaller and cheaper</a:t>
            </a:r>
            <a:r>
              <a:rPr lang="en-US" sz="2800" b="1" dirty="0"/>
              <a:t> inspection vehicle has yet to ever be implemented and can prove to be beneficial for consistent measurement scenarios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C97811-BA73-4EFD-A79F-E085287C73A2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7306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0" y="746224"/>
            <a:ext cx="10917959" cy="1892198"/>
          </a:xfrm>
          <a:prstGeom prst="rect">
            <a:avLst/>
          </a:prstGeom>
          <a:effectLst/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600" dirty="0">
                <a:latin typeface="Helvetica" panose="020B0604020202020204" pitchFamily="34" charset="0"/>
                <a:cs typeface="Helvetica" panose="020B0604020202020204" pitchFamily="34" charset="0"/>
              </a:rPr>
              <a:t>Technical Analysis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F8BBB5-4D0F-4338-92D7-9D767EC7BDBF}"/>
              </a:ext>
            </a:extLst>
          </p:cNvPr>
          <p:cNvSpPr/>
          <p:nvPr/>
        </p:nvSpPr>
        <p:spPr>
          <a:xfrm>
            <a:off x="835890" y="2638422"/>
            <a:ext cx="1600200" cy="16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2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7881337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">
      <a:dk1>
        <a:sysClr val="windowText" lastClr="000000"/>
      </a:dk1>
      <a:lt1>
        <a:sysClr val="window" lastClr="FFFFFF"/>
      </a:lt1>
      <a:dk2>
        <a:srgbClr val="212121"/>
      </a:dk2>
      <a:lt2>
        <a:srgbClr val="808183"/>
      </a:lt2>
      <a:accent1>
        <a:srgbClr val="000000"/>
      </a:accent1>
      <a:accent2>
        <a:srgbClr val="0039A6"/>
      </a:accent2>
      <a:accent3>
        <a:srgbClr val="6CBE45"/>
      </a:accent3>
      <a:accent4>
        <a:srgbClr val="FCCC0A"/>
      </a:accent4>
      <a:accent5>
        <a:srgbClr val="FF6319"/>
      </a:accent5>
      <a:accent6>
        <a:srgbClr val="EE352E"/>
      </a:accent6>
      <a:hlink>
        <a:srgbClr val="8F8F8F"/>
      </a:hlink>
      <a:folHlink>
        <a:srgbClr val="A5A5A5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2EAEE284169A4095A2F81DAB252EBE" ma:contentTypeVersion="9" ma:contentTypeDescription="Create a new document." ma:contentTypeScope="" ma:versionID="4a33587c2427468ef3634e97cb161b16">
  <xsd:schema xmlns:xsd="http://www.w3.org/2001/XMLSchema" xmlns:xs="http://www.w3.org/2001/XMLSchema" xmlns:p="http://schemas.microsoft.com/office/2006/metadata/properties" xmlns:ns3="b6bb34d1-d6fe-4de7-8844-d80f2527846b" xmlns:ns4="226bfb33-1ed6-45e6-a1fb-57696fbf5fd9" targetNamespace="http://schemas.microsoft.com/office/2006/metadata/properties" ma:root="true" ma:fieldsID="7e7b45b3706b10fee59b802b9ad5aabb" ns3:_="" ns4:_="">
    <xsd:import namespace="b6bb34d1-d6fe-4de7-8844-d80f2527846b"/>
    <xsd:import namespace="226bfb33-1ed6-45e6-a1fb-57696fbf5fd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b34d1-d6fe-4de7-8844-d80f252784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bfb33-1ed6-45e6-a1fb-57696fbf5f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E96646-423E-4354-94C2-1A28227BF075}">
  <ds:schemaRefs>
    <ds:schemaRef ds:uri="http://www.w3.org/XML/1998/namespace"/>
    <ds:schemaRef ds:uri="226bfb33-1ed6-45e6-a1fb-57696fbf5fd9"/>
    <ds:schemaRef ds:uri="b6bb34d1-d6fe-4de7-8844-d80f2527846b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46685E9-D542-49A9-B3FD-48D06A625D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b34d1-d6fe-4de7-8844-d80f2527846b"/>
    <ds:schemaRef ds:uri="226bfb33-1ed6-45e6-a1fb-57696fbf5f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Quotable design</Template>
  <TotalTime>0</TotalTime>
  <Words>905</Words>
  <Application>Microsoft Office PowerPoint</Application>
  <PresentationFormat>Widescreen</PresentationFormat>
  <Paragraphs>263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Helvetica</vt:lpstr>
      <vt:lpstr>Wingdings 2</vt:lpstr>
      <vt:lpstr>Quotable</vt:lpstr>
      <vt:lpstr>Autonomous Subway Inspection Vehicle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2020-02-27T05:31:32Z</dcterms:created>
  <dcterms:modified xsi:type="dcterms:W3CDTF">2020-02-27T16:25:49Z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0x010100F92EAEE284169A4095A2F81DAB252EBE</vt:lpwstr>
  </property>
</Properties>
</file>